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80808"/>
    <a:srgbClr val="9C489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FDBCA-A412-4CD3-95FB-EBF1C40D165B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3443F-4CE7-4DDA-943D-1F3C8496E6B6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ามเหลี่ยมหน้าจั่ว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ามเหลี่ยมมุมฉาก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สามเหลี่ยมหน้าจั่ว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wind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wind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  <p:sndAc>
      <p:stSnd>
        <p:snd r:embed="rId1" name="wind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wind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wind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ามเหลี่ยมมุมฉาก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94C1E52-AA75-4967-A053-7DCD4975E550}" type="datetimeFigureOut">
              <a:rPr lang="th-TH" smtClean="0"/>
              <a:pPr/>
              <a:t>29/06/54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651A97F-695E-4397-9E7D-4FBD0202949F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  <p:sndAc>
      <p:stSnd>
        <p:snd r:embed="rId13" name="wind.wav" builtIn="1"/>
      </p:stSnd>
    </p:sndAc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2143108" y="1428736"/>
            <a:ext cx="4786346" cy="285752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Watch Shop</a:t>
            </a:r>
            <a:endParaRPr lang="th-TH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785926"/>
            <a:ext cx="1643074" cy="857256"/>
          </a:xfrm>
          <a:prstGeom prst="rect">
            <a:avLst/>
          </a:prstGeom>
          <a:solidFill>
            <a:schemeClr val="accent2">
              <a:lumMod val="75000"/>
            </a:schemeClr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ลูกค้า</a:t>
            </a:r>
            <a:endParaRPr lang="th-TH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43834" y="1714488"/>
            <a:ext cx="1357322" cy="114300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โรงงาน</a:t>
            </a:r>
            <a:endParaRPr lang="th-TH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86116" y="1643050"/>
            <a:ext cx="3214710" cy="2286016"/>
          </a:xfrm>
          <a:prstGeom prst="rect">
            <a:avLst/>
          </a:prstGeom>
          <a:ln w="76200">
            <a:solidFill>
              <a:srgbClr val="00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Watch  Shop</a:t>
            </a:r>
            <a:endParaRPr lang="th-TH" sz="3600" dirty="0"/>
          </a:p>
        </p:txBody>
      </p:sp>
      <p:cxnSp>
        <p:nvCxnSpPr>
          <p:cNvPr id="10" name="Straight Arrow Connector 9"/>
          <p:cNvCxnSpPr>
            <a:stCxn id="4" idx="3"/>
          </p:cNvCxnSpPr>
          <p:nvPr/>
        </p:nvCxnSpPr>
        <p:spPr>
          <a:xfrm>
            <a:off x="2000232" y="2214554"/>
            <a:ext cx="1285884" cy="1588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43108" y="1785926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gency FB" pitchFamily="34" charset="0"/>
              </a:rPr>
              <a:t>ข้อมูลสั่งสินค้า</a:t>
            </a:r>
            <a:endParaRPr lang="th-TH" sz="1600" dirty="0">
              <a:latin typeface="Agency FB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1500174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gency FB" pitchFamily="34" charset="0"/>
              </a:rPr>
              <a:t>ประวัติลูกค้า</a:t>
            </a:r>
            <a:endParaRPr lang="th-TH" sz="1600" dirty="0">
              <a:latin typeface="Agency FB" pitchFamily="34" charset="0"/>
            </a:endParaRPr>
          </a:p>
        </p:txBody>
      </p:sp>
      <p:cxnSp>
        <p:nvCxnSpPr>
          <p:cNvPr id="20" name="Straight Arrow Connector 19"/>
          <p:cNvCxnSpPr>
            <a:stCxn id="7" idx="1"/>
          </p:cNvCxnSpPr>
          <p:nvPr/>
        </p:nvCxnSpPr>
        <p:spPr>
          <a:xfrm rot="10800000">
            <a:off x="6500826" y="2285992"/>
            <a:ext cx="1143008" cy="1588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H="1" flipV="1">
            <a:off x="-70676" y="3642520"/>
            <a:ext cx="2000264" cy="1588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4000496" y="4286256"/>
            <a:ext cx="715174" cy="79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928662" y="4643446"/>
            <a:ext cx="3429024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00100" y="3929066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gency FB" pitchFamily="34" charset="0"/>
              </a:rPr>
              <a:t>ใบสั่งซื้อ</a:t>
            </a:r>
            <a:endParaRPr lang="th-TH" sz="1600" dirty="0">
              <a:latin typeface="Agency FB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2264" y="1643050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Agency FB" pitchFamily="34" charset="0"/>
              </a:rPr>
              <a:t>ใบรายการสั่งซื้อ</a:t>
            </a:r>
            <a:endParaRPr lang="th-TH" sz="1600" dirty="0">
              <a:latin typeface="Agency FB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0100" y="3643314"/>
            <a:ext cx="822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รหัสสมาชิก</a:t>
            </a:r>
            <a:endParaRPr lang="th-TH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1000100" y="4214818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ใบเสร็จ</a:t>
            </a:r>
            <a:endParaRPr lang="th-TH" sz="1600" dirty="0"/>
          </a:p>
        </p:txBody>
      </p:sp>
      <p:cxnSp>
        <p:nvCxnSpPr>
          <p:cNvPr id="43" name="Straight Connector 42"/>
          <p:cNvCxnSpPr/>
          <p:nvPr/>
        </p:nvCxnSpPr>
        <p:spPr>
          <a:xfrm rot="5400000">
            <a:off x="5394331" y="4321181"/>
            <a:ext cx="785818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4714884"/>
            <a:ext cx="2571768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 flipH="1" flipV="1">
            <a:off x="7429521" y="3786189"/>
            <a:ext cx="1857388" cy="2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000892" y="4304892"/>
            <a:ext cx="12506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ข้อมูลรายการสั่งซื้อ</a:t>
            </a:r>
            <a:endParaRPr lang="th-TH" sz="1600" dirty="0"/>
          </a:p>
        </p:txBody>
      </p:sp>
      <p:sp>
        <p:nvSpPr>
          <p:cNvPr id="60" name="TextBox 59"/>
          <p:cNvSpPr txBox="1"/>
          <p:nvPr/>
        </p:nvSpPr>
        <p:spPr>
          <a:xfrm>
            <a:off x="6572264" y="1928802"/>
            <a:ext cx="599844" cy="338554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r>
              <a:rPr lang="th-TH" sz="1600" dirty="0" smtClean="0"/>
              <a:t>ใบเสร็จ</a:t>
            </a:r>
            <a:endParaRPr lang="th-TH" sz="1600" dirty="0"/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วงรี 3"/>
          <p:cNvSpPr/>
          <p:nvPr/>
        </p:nvSpPr>
        <p:spPr>
          <a:xfrm>
            <a:off x="642910" y="1785926"/>
            <a:ext cx="214314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071802" y="1928802"/>
            <a:ext cx="1486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h-TH" dirty="0" smtClean="0"/>
              <a:t>ทำบัญชีต่างๆ  </a:t>
            </a:r>
          </a:p>
        </p:txBody>
      </p:sp>
      <p:sp>
        <p:nvSpPr>
          <p:cNvPr id="6" name="วงรี 5"/>
          <p:cNvSpPr/>
          <p:nvPr/>
        </p:nvSpPr>
        <p:spPr>
          <a:xfrm>
            <a:off x="714348" y="3071810"/>
            <a:ext cx="214314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ฝ่ายการจัดซื้อ</a:t>
            </a:r>
            <a:endParaRPr lang="th-TH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000364" y="3143248"/>
            <a:ext cx="35317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h-TH" dirty="0" smtClean="0"/>
              <a:t>ทำการติดต่อกับผู้ขายวัตถุดิบ (โรงงาน)</a:t>
            </a:r>
          </a:p>
        </p:txBody>
      </p:sp>
      <p:sp>
        <p:nvSpPr>
          <p:cNvPr id="8" name="วงรี 7"/>
          <p:cNvSpPr/>
          <p:nvPr/>
        </p:nvSpPr>
        <p:spPr>
          <a:xfrm>
            <a:off x="714348" y="5500702"/>
            <a:ext cx="214314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ฝ่ายขาย</a:t>
            </a:r>
            <a:endParaRPr lang="th-TH" dirty="0"/>
          </a:p>
        </p:txBody>
      </p:sp>
      <p:sp>
        <p:nvSpPr>
          <p:cNvPr id="9" name="วงรี 8"/>
          <p:cNvSpPr/>
          <p:nvPr/>
        </p:nvSpPr>
        <p:spPr>
          <a:xfrm>
            <a:off x="642910" y="4357694"/>
            <a:ext cx="214314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</a:t>
            </a:r>
            <a:endParaRPr lang="th-TH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928926" y="4429132"/>
            <a:ext cx="5643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h-TH" dirty="0" smtClean="0"/>
              <a:t>สำรวจกลุ่มเป้าหมาย คิดโปรโมชั่น และวางแผนการตลาด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000364" y="5572140"/>
            <a:ext cx="27815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h-TH" dirty="0" smtClean="0"/>
              <a:t>ขายสินค้า และติดต่อกับลูกค้า</a:t>
            </a: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643174" y="500042"/>
            <a:ext cx="3429024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ฝ่ายที่เกี่ยวข้อง</a:t>
            </a:r>
            <a:endParaRPr lang="th-TH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57554" y="2928934"/>
            <a:ext cx="2571768" cy="1285884"/>
          </a:xfrm>
          <a:prstGeom prst="roundRect">
            <a:avLst/>
          </a:prstGeom>
          <a:ln w="38100">
            <a:solidFill>
              <a:schemeClr val="bg1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14700000" algn="t" rotWithShape="0">
              <a:srgbClr val="000000">
                <a:alpha val="60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</a:t>
            </a:r>
          </a:p>
          <a:p>
            <a:pPr algn="ctr"/>
            <a:r>
              <a:rPr lang="th-TH" dirty="0" smtClean="0"/>
              <a:t>สั่งซื้อสินค้า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142844" y="3286124"/>
            <a:ext cx="1785918" cy="64294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 านข้อมูลสินค้าคงคลัง</a:t>
            </a:r>
            <a:endParaRPr lang="th-TH" sz="24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928794" y="3643314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7572396" y="3000372"/>
            <a:ext cx="1357354" cy="1214446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rgbClr val="00206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โรงงาน</a:t>
            </a:r>
            <a:endParaRPr lang="th-TH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929322" y="3643314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000232" y="3143248"/>
            <a:ext cx="1223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ข้อมูลสินค้าคงคลัง</a:t>
            </a:r>
            <a:endParaRPr lang="th-TH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6357950" y="3071810"/>
            <a:ext cx="841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</a:t>
            </a:r>
            <a:endParaRPr lang="th-TH" sz="1600" dirty="0"/>
          </a:p>
        </p:txBody>
      </p:sp>
      <p:sp>
        <p:nvSpPr>
          <p:cNvPr id="50" name="TextBox 49"/>
          <p:cNvSpPr txBox="1"/>
          <p:nvPr/>
        </p:nvSpPr>
        <p:spPr>
          <a:xfrm>
            <a:off x="3428992" y="1142984"/>
            <a:ext cx="1555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Process 1</a:t>
            </a:r>
            <a:endParaRPr lang="th-TH" dirty="0"/>
          </a:p>
        </p:txBody>
      </p:sp>
      <p:cxnSp>
        <p:nvCxnSpPr>
          <p:cNvPr id="52" name="Straight Connector 51"/>
          <p:cNvCxnSpPr/>
          <p:nvPr/>
        </p:nvCxnSpPr>
        <p:spPr>
          <a:xfrm rot="5400000">
            <a:off x="-34957" y="3607595"/>
            <a:ext cx="642148" cy="794"/>
          </a:xfrm>
          <a:prstGeom prst="line">
            <a:avLst/>
          </a:prstGeom>
          <a:ln>
            <a:tailEnd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8" y="2928934"/>
            <a:ext cx="1928794" cy="78581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ฐานข้อมูลการเงิน</a:t>
            </a:r>
            <a:endParaRPr lang="th-TH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3571868" y="2786058"/>
            <a:ext cx="2357454" cy="1071570"/>
          </a:xfrm>
          <a:prstGeom prst="roundRect">
            <a:avLst/>
          </a:prstGeom>
          <a:solidFill>
            <a:srgbClr val="000000"/>
          </a:solidFill>
          <a:ln/>
          <a:effectLst>
            <a:glow rad="139700">
              <a:schemeClr val="accent1">
                <a:satMod val="175000"/>
                <a:alpha val="40000"/>
              </a:schemeClr>
            </a:glow>
            <a:outerShdw blurRad="63500" dist="25400" dir="14700000" algn="t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003">
            <a:schemeClr val="dk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ทำบัญชีในงบต่าง ๆ</a:t>
            </a:r>
            <a:endParaRPr lang="th-TH" dirty="0"/>
          </a:p>
        </p:txBody>
      </p:sp>
      <p:sp>
        <p:nvSpPr>
          <p:cNvPr id="6" name="Rounded Rectangle 5"/>
          <p:cNvSpPr/>
          <p:nvPr/>
        </p:nvSpPr>
        <p:spPr>
          <a:xfrm>
            <a:off x="7572396" y="2928934"/>
            <a:ext cx="1428760" cy="857256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4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4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ฝ่ายบริหาร</a:t>
            </a:r>
            <a:endParaRPr lang="th-TH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929322" y="3357562"/>
            <a:ext cx="1571636" cy="1588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43108" y="2928934"/>
            <a:ext cx="923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ข้อมูลการเงิน</a:t>
            </a:r>
            <a:endParaRPr lang="th-TH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215074" y="2857496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/>
              <a:t>งบการเงิน</a:t>
            </a:r>
            <a:endParaRPr lang="th-TH" sz="1800" dirty="0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-177833" y="3321843"/>
            <a:ext cx="785024" cy="794"/>
          </a:xfrm>
          <a:prstGeom prst="line">
            <a:avLst/>
          </a:prstGeom>
          <a:ln w="22225" cmpd="sng">
            <a:solidFill>
              <a:srgbClr val="000000"/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643306" y="857232"/>
            <a:ext cx="14741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Process2</a:t>
            </a:r>
            <a:endParaRPr lang="th-TH" dirty="0"/>
          </a:p>
        </p:txBody>
      </p:sp>
      <p:cxnSp>
        <p:nvCxnSpPr>
          <p:cNvPr id="18" name="Straight Arrow Connector 7"/>
          <p:cNvCxnSpPr/>
          <p:nvPr/>
        </p:nvCxnSpPr>
        <p:spPr>
          <a:xfrm>
            <a:off x="2000232" y="3286124"/>
            <a:ext cx="1571636" cy="1588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714612" y="2500306"/>
            <a:ext cx="2643206" cy="1571636"/>
          </a:xfrm>
          <a:prstGeom prst="round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</a:t>
            </a:r>
            <a:endParaRPr lang="th-TH" b="1" dirty="0" smtClean="0"/>
          </a:p>
          <a:p>
            <a:pPr algn="ctr"/>
            <a:r>
              <a:rPr lang="th-TH" dirty="0" smtClean="0"/>
              <a:t>ออกแบบวางแผนการตลาดและจัดทำโปรโมชั่น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357818" y="3214686"/>
            <a:ext cx="1785950" cy="1588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643570" y="2643182"/>
            <a:ext cx="1205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แผนการตลาดและ</a:t>
            </a:r>
          </a:p>
          <a:p>
            <a:r>
              <a:rPr lang="th-TH" sz="1600" dirty="0" smtClean="0"/>
              <a:t>ข้อมูลโปรโมชั่น</a:t>
            </a:r>
            <a:endParaRPr lang="th-TH" sz="1600" dirty="0"/>
          </a:p>
        </p:txBody>
      </p:sp>
      <p:sp>
        <p:nvSpPr>
          <p:cNvPr id="12" name="Rectangle 11"/>
          <p:cNvSpPr/>
          <p:nvPr/>
        </p:nvSpPr>
        <p:spPr>
          <a:xfrm>
            <a:off x="3500430" y="785794"/>
            <a:ext cx="15558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Process 3</a:t>
            </a:r>
            <a:endParaRPr lang="th-TH" dirty="0"/>
          </a:p>
        </p:txBody>
      </p:sp>
      <p:sp>
        <p:nvSpPr>
          <p:cNvPr id="14" name="Rounded Rectangle 13"/>
          <p:cNvSpPr/>
          <p:nvPr/>
        </p:nvSpPr>
        <p:spPr>
          <a:xfrm>
            <a:off x="7143768" y="2643182"/>
            <a:ext cx="1714512" cy="1143008"/>
          </a:xfrm>
          <a:prstGeom prst="roundRect">
            <a:avLst/>
          </a:prstGeom>
          <a:ln w="38100">
            <a:solidFill>
              <a:srgbClr val="080808"/>
            </a:solidFill>
          </a:ln>
          <a:effectLst>
            <a:glow rad="139700">
              <a:srgbClr val="002060">
                <a:alpha val="40000"/>
              </a:srgbClr>
            </a:glow>
            <a:outerShdw blurRad="50800" dist="38100" dir="14700000" algn="t" rotWithShape="0">
              <a:srgbClr val="000000">
                <a:alpha val="6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ฝ่ายขาย</a:t>
            </a:r>
            <a:endParaRPr lang="th-TH" dirty="0"/>
          </a:p>
        </p:txBody>
      </p:sp>
      <p:sp>
        <p:nvSpPr>
          <p:cNvPr id="17" name="Rectangle 16"/>
          <p:cNvSpPr/>
          <p:nvPr/>
        </p:nvSpPr>
        <p:spPr>
          <a:xfrm>
            <a:off x="142844" y="1714488"/>
            <a:ext cx="2214578" cy="714380"/>
          </a:xfrm>
          <a:prstGeom prst="rect">
            <a:avLst/>
          </a:prstGeom>
          <a:ln>
            <a:solidFill>
              <a:srgbClr val="080808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ฐานข้อมูลการเงิน</a:t>
            </a:r>
            <a:endParaRPr lang="th-TH" dirty="0"/>
          </a:p>
        </p:txBody>
      </p:sp>
      <p:sp>
        <p:nvSpPr>
          <p:cNvPr id="18" name="Rectangle 17"/>
          <p:cNvSpPr/>
          <p:nvPr/>
        </p:nvSpPr>
        <p:spPr>
          <a:xfrm>
            <a:off x="214282" y="4429132"/>
            <a:ext cx="2071702" cy="571504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ข้อมูล </a:t>
            </a:r>
            <a:r>
              <a:rPr lang="en-US" dirty="0" smtClean="0"/>
              <a:t>survey</a:t>
            </a:r>
            <a:endParaRPr lang="th-TH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2357422" y="1857364"/>
            <a:ext cx="1071570" cy="1588"/>
          </a:xfrm>
          <a:prstGeom prst="line">
            <a:avLst/>
          </a:prstGeom>
          <a:ln w="28575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3107521" y="2178835"/>
            <a:ext cx="642942" cy="1588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285984" y="4786322"/>
            <a:ext cx="1214446" cy="1588"/>
          </a:xfrm>
          <a:prstGeom prst="line">
            <a:avLst/>
          </a:prstGeom>
          <a:ln w="28575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 flipH="1" flipV="1">
            <a:off x="3144034" y="4428338"/>
            <a:ext cx="714380" cy="1588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-70676" y="2071678"/>
            <a:ext cx="713586" cy="794"/>
          </a:xfrm>
          <a:prstGeom prst="line">
            <a:avLst/>
          </a:prstGeom>
          <a:ln w="25400">
            <a:solidFill>
              <a:srgbClr val="080808"/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428860" y="1500174"/>
            <a:ext cx="1202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ยอดการขายสินค้า</a:t>
            </a:r>
            <a:endParaRPr lang="th-TH" sz="1600" dirty="0"/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357554" y="2928934"/>
            <a:ext cx="2571768" cy="128588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ฝ่ายขาย  ขายสินค้าและติดต่อกับลูกค้า</a:t>
            </a:r>
          </a:p>
        </p:txBody>
      </p:sp>
      <p:sp>
        <p:nvSpPr>
          <p:cNvPr id="6" name="Rectangle 5"/>
          <p:cNvSpPr/>
          <p:nvPr/>
        </p:nvSpPr>
        <p:spPr>
          <a:xfrm>
            <a:off x="214282" y="2143116"/>
            <a:ext cx="1785918" cy="64294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ฐานข้อมูลสินค้า</a:t>
            </a:r>
            <a:endParaRPr lang="th-TH" sz="2400" dirty="0"/>
          </a:p>
        </p:txBody>
      </p:sp>
      <p:sp>
        <p:nvSpPr>
          <p:cNvPr id="8" name="Rectangle 7"/>
          <p:cNvSpPr/>
          <p:nvPr/>
        </p:nvSpPr>
        <p:spPr>
          <a:xfrm>
            <a:off x="7500958" y="3000372"/>
            <a:ext cx="1357354" cy="1214446"/>
          </a:xfrm>
          <a:prstGeom prst="rect">
            <a:avLst/>
          </a:prstGeom>
          <a:effectLst>
            <a:outerShdw blurRad="50800" dist="38100" dir="14700000" algn="t" rotWithShape="0">
              <a:srgbClr val="000000">
                <a:alpha val="60000"/>
              </a:srgbClr>
            </a:outerShdw>
            <a:softEdge rad="6350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929322" y="3643314"/>
            <a:ext cx="1571636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57950" y="3214686"/>
            <a:ext cx="841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</a:t>
            </a:r>
            <a:endParaRPr lang="th-TH" sz="1600" dirty="0"/>
          </a:p>
        </p:txBody>
      </p:sp>
      <p:sp>
        <p:nvSpPr>
          <p:cNvPr id="12" name="Rectangle 11"/>
          <p:cNvSpPr/>
          <p:nvPr/>
        </p:nvSpPr>
        <p:spPr>
          <a:xfrm>
            <a:off x="3714744" y="1285860"/>
            <a:ext cx="15558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Process 4</a:t>
            </a:r>
            <a:endParaRPr lang="th-TH" dirty="0"/>
          </a:p>
        </p:txBody>
      </p:sp>
      <p:sp>
        <p:nvSpPr>
          <p:cNvPr id="13" name="Rounded Rectangle 12"/>
          <p:cNvSpPr/>
          <p:nvPr/>
        </p:nvSpPr>
        <p:spPr>
          <a:xfrm>
            <a:off x="214282" y="4286256"/>
            <a:ext cx="1857388" cy="714380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ฝ่ายการตลาด</a:t>
            </a:r>
            <a:endParaRPr lang="th-TH" sz="24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00232" y="2500306"/>
            <a:ext cx="200026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3822695" y="2678107"/>
            <a:ext cx="357190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3" idx="3"/>
          </p:cNvCxnSpPr>
          <p:nvPr/>
        </p:nvCxnSpPr>
        <p:spPr>
          <a:xfrm>
            <a:off x="2071670" y="4643446"/>
            <a:ext cx="2071702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 flipH="1" flipV="1">
            <a:off x="3929058" y="4429132"/>
            <a:ext cx="428628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35687" y="2464587"/>
            <a:ext cx="642942" cy="1588"/>
          </a:xfrm>
          <a:prstGeom prst="line">
            <a:avLst/>
          </a:prstGeom>
          <a:ln w="22225">
            <a:solidFill>
              <a:schemeClr val="bg1"/>
            </a:solidFill>
            <a:headEnd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285984" y="4786322"/>
            <a:ext cx="1398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ข้อมูลการทำโปรโมชั่น</a:t>
            </a:r>
            <a:endParaRPr lang="th-TH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2643174" y="2071678"/>
            <a:ext cx="841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</a:t>
            </a:r>
            <a:endParaRPr lang="th-TH" sz="1600" dirty="0"/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/>
          <p:nvPr/>
        </p:nvSpPr>
        <p:spPr>
          <a:xfrm>
            <a:off x="1428728" y="1857364"/>
            <a:ext cx="1285884" cy="1071570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19050"/>
          <a:effectLst>
            <a:outerShdw blurRad="50800" dist="38100" dir="14700000" algn="t" rotWithShape="0">
              <a:srgbClr val="000000">
                <a:alpha val="60000"/>
              </a:srgbClr>
            </a:outerShdw>
            <a:softEdge rad="63500"/>
          </a:effectLst>
          <a:scene3d>
            <a:camera prst="obliqueTopLeft"/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accent6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โรงงาน</a:t>
            </a:r>
            <a:endParaRPr lang="th-TH" dirty="0"/>
          </a:p>
        </p:txBody>
      </p:sp>
      <p:sp>
        <p:nvSpPr>
          <p:cNvPr id="5" name="Rounded Rectangle 3"/>
          <p:cNvSpPr/>
          <p:nvPr/>
        </p:nvSpPr>
        <p:spPr>
          <a:xfrm>
            <a:off x="3714744" y="2000240"/>
            <a:ext cx="2000264" cy="1000132"/>
          </a:xfrm>
          <a:prstGeom prst="roundRect">
            <a:avLst/>
          </a:prstGeom>
          <a:ln w="38100">
            <a:solidFill>
              <a:schemeClr val="bg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14700000" algn="t" rotWithShape="0">
              <a:srgbClr val="000000">
                <a:alpha val="60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ฝ่ายจัดซื้อ</a:t>
            </a:r>
          </a:p>
          <a:p>
            <a:pPr algn="ctr"/>
            <a:r>
              <a:rPr lang="th-TH" dirty="0" smtClean="0"/>
              <a:t>สั่งซื้อสินค้า</a:t>
            </a:r>
            <a:endParaRPr lang="th-TH" dirty="0"/>
          </a:p>
        </p:txBody>
      </p:sp>
      <p:sp>
        <p:nvSpPr>
          <p:cNvPr id="6" name="Rectangle 5"/>
          <p:cNvSpPr/>
          <p:nvPr/>
        </p:nvSpPr>
        <p:spPr>
          <a:xfrm>
            <a:off x="7215206" y="3000372"/>
            <a:ext cx="1785982" cy="71438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6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6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ฐ านข้อมูลสินค้าคงคลัง</a:t>
            </a:r>
            <a:endParaRPr lang="th-TH" sz="2400" dirty="0"/>
          </a:p>
        </p:txBody>
      </p:sp>
      <p:cxnSp>
        <p:nvCxnSpPr>
          <p:cNvPr id="7" name="Straight Arrow Connector 7"/>
          <p:cNvCxnSpPr/>
          <p:nvPr/>
        </p:nvCxnSpPr>
        <p:spPr>
          <a:xfrm>
            <a:off x="2357422" y="642918"/>
            <a:ext cx="142876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21"/>
          <p:cNvCxnSpPr/>
          <p:nvPr/>
        </p:nvCxnSpPr>
        <p:spPr>
          <a:xfrm>
            <a:off x="6000760" y="714356"/>
            <a:ext cx="1500198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215074" y="2000240"/>
            <a:ext cx="1223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ข้อมูลสินค้าคงคลัง</a:t>
            </a:r>
            <a:endParaRPr lang="th-TH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2801409" y="2000240"/>
            <a:ext cx="841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</a:t>
            </a:r>
            <a:endParaRPr lang="th-TH" sz="1600" dirty="0"/>
          </a:p>
        </p:txBody>
      </p:sp>
      <p:sp>
        <p:nvSpPr>
          <p:cNvPr id="11" name="Rectangle 16"/>
          <p:cNvSpPr/>
          <p:nvPr/>
        </p:nvSpPr>
        <p:spPr>
          <a:xfrm>
            <a:off x="142844" y="285728"/>
            <a:ext cx="2214578" cy="71438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ฐานข้อมูลการเงิน</a:t>
            </a:r>
            <a:endParaRPr lang="th-TH" dirty="0"/>
          </a:p>
        </p:txBody>
      </p:sp>
      <p:cxnSp>
        <p:nvCxnSpPr>
          <p:cNvPr id="13" name="Straight Connector 32"/>
          <p:cNvCxnSpPr/>
          <p:nvPr/>
        </p:nvCxnSpPr>
        <p:spPr>
          <a:xfrm rot="5400000">
            <a:off x="-70676" y="642918"/>
            <a:ext cx="713586" cy="794"/>
          </a:xfrm>
          <a:prstGeom prst="line">
            <a:avLst/>
          </a:prstGeom>
          <a:ln w="25400">
            <a:solidFill>
              <a:schemeClr val="accent2">
                <a:lumMod val="60000"/>
                <a:lumOff val="40000"/>
              </a:schemeClr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571736" y="214290"/>
            <a:ext cx="923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ข้อมูลการเงิน</a:t>
            </a:r>
            <a:endParaRPr lang="th-TH" sz="1600" dirty="0"/>
          </a:p>
        </p:txBody>
      </p:sp>
      <p:sp>
        <p:nvSpPr>
          <p:cNvPr id="18" name="Rounded Rectangle 5"/>
          <p:cNvSpPr/>
          <p:nvPr/>
        </p:nvSpPr>
        <p:spPr>
          <a:xfrm>
            <a:off x="7500958" y="285728"/>
            <a:ext cx="1428760" cy="857256"/>
          </a:xfrm>
          <a:prstGeom prst="roundRect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ฝ่ายบริหาร</a:t>
            </a:r>
            <a:endParaRPr lang="th-TH" dirty="0"/>
          </a:p>
        </p:txBody>
      </p:sp>
      <p:sp>
        <p:nvSpPr>
          <p:cNvPr id="20" name="TextBox 19"/>
          <p:cNvSpPr txBox="1"/>
          <p:nvPr/>
        </p:nvSpPr>
        <p:spPr>
          <a:xfrm>
            <a:off x="6286512" y="285728"/>
            <a:ext cx="819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งบการเงิน</a:t>
            </a:r>
            <a:endParaRPr lang="th-TH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857224" y="4214818"/>
            <a:ext cx="1202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ยอดการขายสินค้า</a:t>
            </a:r>
            <a:endParaRPr lang="th-TH" sz="1600" dirty="0"/>
          </a:p>
        </p:txBody>
      </p:sp>
      <p:cxnSp>
        <p:nvCxnSpPr>
          <p:cNvPr id="30" name="Straight Connector 25"/>
          <p:cNvCxnSpPr/>
          <p:nvPr/>
        </p:nvCxnSpPr>
        <p:spPr>
          <a:xfrm>
            <a:off x="2000232" y="6356370"/>
            <a:ext cx="128588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17"/>
          <p:cNvSpPr/>
          <p:nvPr/>
        </p:nvSpPr>
        <p:spPr>
          <a:xfrm>
            <a:off x="71438" y="6072206"/>
            <a:ext cx="1928794" cy="50006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ข้อมูล </a:t>
            </a:r>
            <a:r>
              <a:rPr lang="en-US" dirty="0" smtClean="0"/>
              <a:t>survey</a:t>
            </a:r>
            <a:endParaRPr lang="th-TH" dirty="0"/>
          </a:p>
        </p:txBody>
      </p:sp>
      <p:cxnSp>
        <p:nvCxnSpPr>
          <p:cNvPr id="37" name="Straight Arrow Connector 8"/>
          <p:cNvCxnSpPr>
            <a:endCxn id="39" idx="1"/>
          </p:cNvCxnSpPr>
          <p:nvPr/>
        </p:nvCxnSpPr>
        <p:spPr>
          <a:xfrm>
            <a:off x="4643438" y="5072074"/>
            <a:ext cx="100013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572000" y="4286256"/>
            <a:ext cx="1205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แผนการตลาดและ</a:t>
            </a:r>
          </a:p>
          <a:p>
            <a:r>
              <a:rPr lang="th-TH" sz="1600" dirty="0" smtClean="0"/>
              <a:t>ข้อมูลโปรโมชั่น</a:t>
            </a:r>
            <a:endParaRPr lang="th-TH" sz="1600" dirty="0"/>
          </a:p>
        </p:txBody>
      </p:sp>
      <p:sp>
        <p:nvSpPr>
          <p:cNvPr id="39" name="Rounded Rectangle 13"/>
          <p:cNvSpPr/>
          <p:nvPr/>
        </p:nvSpPr>
        <p:spPr>
          <a:xfrm>
            <a:off x="5643570" y="4572008"/>
            <a:ext cx="1714512" cy="100013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4700000" algn="t" rotWithShape="0">
              <a:srgbClr val="000000">
                <a:alpha val="60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ฝ่ายขาย ขายสินค้าและติดต่อลูกค้า </a:t>
            </a:r>
            <a:endParaRPr lang="th-TH" sz="2400" dirty="0"/>
          </a:p>
        </p:txBody>
      </p:sp>
      <p:cxnSp>
        <p:nvCxnSpPr>
          <p:cNvPr id="45" name="Straight Arrow Connector 8"/>
          <p:cNvCxnSpPr>
            <a:stCxn id="39" idx="3"/>
          </p:cNvCxnSpPr>
          <p:nvPr/>
        </p:nvCxnSpPr>
        <p:spPr>
          <a:xfrm>
            <a:off x="7358082" y="5072074"/>
            <a:ext cx="78581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7"/>
          <p:cNvSpPr/>
          <p:nvPr/>
        </p:nvSpPr>
        <p:spPr>
          <a:xfrm>
            <a:off x="8143900" y="4643446"/>
            <a:ext cx="857256" cy="785818"/>
          </a:xfrm>
          <a:prstGeom prst="rect">
            <a:avLst/>
          </a:prstGeom>
          <a:scene3d>
            <a:camera prst="obliqueTopLeft"/>
            <a:lightRig rig="threePt" dir="t"/>
          </a:scene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ลูกค้า</a:t>
            </a:r>
            <a:endParaRPr lang="th-TH" dirty="0"/>
          </a:p>
        </p:txBody>
      </p:sp>
      <p:sp>
        <p:nvSpPr>
          <p:cNvPr id="48" name="TextBox 47"/>
          <p:cNvSpPr txBox="1"/>
          <p:nvPr/>
        </p:nvSpPr>
        <p:spPr>
          <a:xfrm>
            <a:off x="7373441" y="4572008"/>
            <a:ext cx="841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</a:t>
            </a:r>
            <a:endParaRPr lang="th-TH" sz="1600" dirty="0"/>
          </a:p>
        </p:txBody>
      </p:sp>
      <p:cxnSp>
        <p:nvCxnSpPr>
          <p:cNvPr id="55" name="ตัวเชื่อมต่อตรง 54"/>
          <p:cNvCxnSpPr/>
          <p:nvPr/>
        </p:nvCxnSpPr>
        <p:spPr>
          <a:xfrm rot="10800000">
            <a:off x="6429388" y="3286125"/>
            <a:ext cx="785850" cy="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ลูกศรเชื่อมต่อแบบตรง 58"/>
          <p:cNvCxnSpPr/>
          <p:nvPr/>
        </p:nvCxnSpPr>
        <p:spPr>
          <a:xfrm rot="5400000">
            <a:off x="5822167" y="3893346"/>
            <a:ext cx="1214445" cy="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สี่เหลี่ยมผืนผ้า 66"/>
          <p:cNvSpPr/>
          <p:nvPr/>
        </p:nvSpPr>
        <p:spPr>
          <a:xfrm>
            <a:off x="3286117" y="3214686"/>
            <a:ext cx="1143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dirty="0"/>
          </a:p>
        </p:txBody>
      </p:sp>
      <p:sp>
        <p:nvSpPr>
          <p:cNvPr id="68" name="สี่เหลี่ยมผืนผ้า 67"/>
          <p:cNvSpPr/>
          <p:nvPr/>
        </p:nvSpPr>
        <p:spPr>
          <a:xfrm>
            <a:off x="3438517" y="3367086"/>
            <a:ext cx="1143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dirty="0"/>
          </a:p>
        </p:txBody>
      </p:sp>
      <p:sp>
        <p:nvSpPr>
          <p:cNvPr id="69" name="TextBox 68"/>
          <p:cNvSpPr txBox="1"/>
          <p:nvPr/>
        </p:nvSpPr>
        <p:spPr>
          <a:xfrm>
            <a:off x="6286512" y="2947570"/>
            <a:ext cx="841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ข้อมูลสินค้า</a:t>
            </a:r>
            <a:endParaRPr lang="th-TH" sz="1600" dirty="0"/>
          </a:p>
        </p:txBody>
      </p:sp>
      <p:cxnSp>
        <p:nvCxnSpPr>
          <p:cNvPr id="76" name="ตัวเชื่อมต่อตรง 75"/>
          <p:cNvCxnSpPr/>
          <p:nvPr/>
        </p:nvCxnSpPr>
        <p:spPr>
          <a:xfrm rot="5400000">
            <a:off x="-1035089" y="2964653"/>
            <a:ext cx="3928296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"/>
          <p:cNvCxnSpPr/>
          <p:nvPr/>
        </p:nvCxnSpPr>
        <p:spPr>
          <a:xfrm>
            <a:off x="928662" y="4929198"/>
            <a:ext cx="107157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ลูกศรเชื่อมต่อแบบตรง 99"/>
          <p:cNvCxnSpPr/>
          <p:nvPr/>
        </p:nvCxnSpPr>
        <p:spPr>
          <a:xfrm rot="5400000" flipH="1" flipV="1">
            <a:off x="3000365" y="6072205"/>
            <a:ext cx="571504" cy="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32"/>
          <p:cNvCxnSpPr/>
          <p:nvPr/>
        </p:nvCxnSpPr>
        <p:spPr>
          <a:xfrm rot="10800000">
            <a:off x="7359468" y="3000372"/>
            <a:ext cx="170" cy="1588"/>
          </a:xfrm>
          <a:prstGeom prst="line">
            <a:avLst/>
          </a:prstGeom>
          <a:ln w="25400">
            <a:solidFill>
              <a:schemeClr val="tx1"/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32"/>
          <p:cNvCxnSpPr/>
          <p:nvPr/>
        </p:nvCxnSpPr>
        <p:spPr>
          <a:xfrm rot="5400000">
            <a:off x="7001686" y="3356768"/>
            <a:ext cx="713586" cy="794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  <a:tail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ตัวเชื่อมต่อตรง 57"/>
          <p:cNvCxnSpPr/>
          <p:nvPr/>
        </p:nvCxnSpPr>
        <p:spPr>
          <a:xfrm rot="16200000" flipH="1">
            <a:off x="7715272" y="2705096"/>
            <a:ext cx="581028" cy="95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ลูกศรเชื่อมต่อแบบตรง 65"/>
          <p:cNvCxnSpPr/>
          <p:nvPr/>
        </p:nvCxnSpPr>
        <p:spPr>
          <a:xfrm rot="10800000">
            <a:off x="5715008" y="2428868"/>
            <a:ext cx="2286016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ลูกศรเชื่อมต่อแบบตรง 72"/>
          <p:cNvCxnSpPr/>
          <p:nvPr/>
        </p:nvCxnSpPr>
        <p:spPr>
          <a:xfrm rot="10800000">
            <a:off x="2714612" y="2428868"/>
            <a:ext cx="100013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ounded Rectangle 4"/>
          <p:cNvSpPr/>
          <p:nvPr/>
        </p:nvSpPr>
        <p:spPr>
          <a:xfrm>
            <a:off x="3786182" y="142852"/>
            <a:ext cx="2214578" cy="1071570"/>
          </a:xfrm>
          <a:prstGeom prst="roundRect">
            <a:avLst/>
          </a:prstGeom>
          <a:solidFill>
            <a:srgbClr val="000000"/>
          </a:solidFill>
          <a:ln/>
          <a:effectLst>
            <a:glow rad="139700">
              <a:schemeClr val="accent1">
                <a:satMod val="175000"/>
                <a:alpha val="40000"/>
              </a:schemeClr>
            </a:glow>
            <a:outerShdw blurRad="63500" dist="25400" dir="14700000" algn="t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003">
            <a:schemeClr val="dk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ฝ่ายบัญชี</a:t>
            </a:r>
          </a:p>
          <a:p>
            <a:pPr algn="ctr"/>
            <a:r>
              <a:rPr lang="th-TH" dirty="0" smtClean="0"/>
              <a:t>ทำบัญชีในงบต่าง ๆ</a:t>
            </a:r>
            <a:endParaRPr lang="th-TH" dirty="0"/>
          </a:p>
        </p:txBody>
      </p:sp>
      <p:sp>
        <p:nvSpPr>
          <p:cNvPr id="77" name="Rounded Rectangle 4"/>
          <p:cNvSpPr/>
          <p:nvPr/>
        </p:nvSpPr>
        <p:spPr>
          <a:xfrm>
            <a:off x="2000232" y="4000504"/>
            <a:ext cx="2643206" cy="1785950"/>
          </a:xfrm>
          <a:prstGeom prst="round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ฝ่ายการตลาด</a:t>
            </a:r>
            <a:endParaRPr lang="th-TH" b="1" dirty="0" smtClean="0"/>
          </a:p>
          <a:p>
            <a:pPr algn="ctr"/>
            <a:r>
              <a:rPr lang="th-TH" dirty="0" smtClean="0"/>
              <a:t>ออกแบบวางแผนการตลาดและจัดทำโปรโมชั่น</a:t>
            </a:r>
          </a:p>
        </p:txBody>
      </p:sp>
    </p:spTree>
  </p:cSld>
  <p:clrMapOvr>
    <a:masterClrMapping/>
  </p:clrMapOvr>
  <p:transition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ชีวิตชีวา">
  <a:themeElements>
    <a:clrScheme name="ชีวิตชีวา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ชีวิตชีวา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ชีวิตชีวา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210</Words>
  <Application>Microsoft Office PowerPoint</Application>
  <PresentationFormat>นำเสนอทางหน้าจอ (4:3)</PresentationFormat>
  <Paragraphs>74</Paragraphs>
  <Slides>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9" baseType="lpstr">
      <vt:lpstr>ชีวิตชีวา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CR301</dc:creator>
  <cp:lastModifiedBy>admin</cp:lastModifiedBy>
  <cp:revision>34</cp:revision>
  <dcterms:created xsi:type="dcterms:W3CDTF">2011-06-23T02:42:26Z</dcterms:created>
  <dcterms:modified xsi:type="dcterms:W3CDTF">2011-06-29T10:31:07Z</dcterms:modified>
</cp:coreProperties>
</file>